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5"/>
  </p:notesMasterIdLst>
  <p:sldIdLst>
    <p:sldId id="256" r:id="rId2"/>
    <p:sldId id="258" r:id="rId3"/>
    <p:sldId id="267" r:id="rId4"/>
    <p:sldId id="257" r:id="rId5"/>
    <p:sldId id="264" r:id="rId6"/>
    <p:sldId id="279" r:id="rId7"/>
    <p:sldId id="275" r:id="rId8"/>
    <p:sldId id="283" r:id="rId9"/>
    <p:sldId id="280" r:id="rId10"/>
    <p:sldId id="282" r:id="rId11"/>
    <p:sldId id="299" r:id="rId12"/>
    <p:sldId id="303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F87"/>
    <a:srgbClr val="6C7B60"/>
    <a:srgbClr val="CA80A8"/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8" autoAdjust="0"/>
    <p:restoredTop sz="94615" autoAdjust="0"/>
  </p:normalViewPr>
  <p:slideViewPr>
    <p:cSldViewPr snapToGrid="0">
      <p:cViewPr>
        <p:scale>
          <a:sx n="50" d="100"/>
          <a:sy n="50" d="100"/>
        </p:scale>
        <p:origin x="-139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 dirty="0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A29D307C-66BF-4FE8-821D-050DF52D8B9F}">
      <dgm:prSet/>
      <dgm:spPr/>
      <dgm:t>
        <a:bodyPr/>
        <a:lstStyle/>
        <a:p>
          <a:r>
            <a:rPr lang="en-US" dirty="0"/>
            <a:t>30° tilt</a:t>
          </a:r>
        </a:p>
      </dgm:t>
    </dgm:pt>
    <dgm:pt modelId="{9EC0EEC9-A82B-4EFB-B937-DDE506BD06DA}" type="parTrans" cxnId="{46398026-F301-4DC9-A66A-B491FC1F69DD}">
      <dgm:prSet/>
      <dgm:spPr/>
      <dgm:t>
        <a:bodyPr/>
        <a:lstStyle/>
        <a:p>
          <a:endParaRPr lang="fr-FR"/>
        </a:p>
      </dgm:t>
    </dgm:pt>
    <dgm:pt modelId="{8437CD98-147C-4585-B1EC-9262173E77B6}" type="sibTrans" cxnId="{46398026-F301-4DC9-A66A-B491FC1F69DD}">
      <dgm:prSet/>
      <dgm:spPr/>
      <dgm:t>
        <a:bodyPr/>
        <a:lstStyle/>
        <a:p>
          <a:endParaRPr lang="fr-FR"/>
        </a:p>
      </dgm:t>
    </dgm:pt>
    <dgm:pt modelId="{1CC2D146-0FEF-4109-808B-97928893C3F7}">
      <dgm:prSet/>
      <dgm:spPr/>
      <dgm:t>
        <a:bodyPr/>
        <a:lstStyle/>
        <a:p>
          <a:r>
            <a:rPr lang="en-US" dirty="0"/>
            <a:t>interleaved</a:t>
          </a:r>
        </a:p>
      </dgm:t>
    </dgm:pt>
    <dgm:pt modelId="{BFA3F2B6-484E-4FFC-9F8C-2AF1CCBF1804}" type="parTrans" cxnId="{F4A3B2EC-003D-4F40-96AF-E8F6B74A8A65}">
      <dgm:prSet/>
      <dgm:spPr/>
    </dgm:pt>
    <dgm:pt modelId="{C96266FF-E612-492A-A294-6A6F7B87CDD2}" type="sibTrans" cxnId="{F4A3B2EC-003D-4F40-96AF-E8F6B74A8A65}">
      <dgm:prSet/>
      <dgm:spPr/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8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8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8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8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8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8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8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8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8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8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8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8"/>
      <dgm:spPr/>
    </dgm:pt>
    <dgm:pt modelId="{C067BE1F-2D66-4AD9-9B7B-334C5BE4546E}" type="pres">
      <dgm:prSet presAssocID="{5B43610E-FF2D-47B4-A833-70AFFAD2F4F7}" presName="vert1" presStyleCnt="0"/>
      <dgm:spPr/>
    </dgm:pt>
    <dgm:pt modelId="{98C16F0C-D7C8-4F48-BB9C-3BAF1F50F396}" type="pres">
      <dgm:prSet presAssocID="{A29D307C-66BF-4FE8-821D-050DF52D8B9F}" presName="thickLine" presStyleLbl="alignNode1" presStyleIdx="6" presStyleCnt="8"/>
      <dgm:spPr/>
    </dgm:pt>
    <dgm:pt modelId="{149C9A39-A0BF-4584-BCA0-785659D05322}" type="pres">
      <dgm:prSet presAssocID="{A29D307C-66BF-4FE8-821D-050DF52D8B9F}" presName="horz1" presStyleCnt="0"/>
      <dgm:spPr/>
    </dgm:pt>
    <dgm:pt modelId="{D704B163-FD26-417A-AC57-AFB87D7F1D84}" type="pres">
      <dgm:prSet presAssocID="{A29D307C-66BF-4FE8-821D-050DF52D8B9F}" presName="tx1" presStyleLbl="revTx" presStyleIdx="6" presStyleCnt="8"/>
      <dgm:spPr/>
    </dgm:pt>
    <dgm:pt modelId="{3A39BEA9-A153-43F9-84F6-D0DC7E5B1255}" type="pres">
      <dgm:prSet presAssocID="{A29D307C-66BF-4FE8-821D-050DF52D8B9F}" presName="vert1" presStyleCnt="0"/>
      <dgm:spPr/>
    </dgm:pt>
    <dgm:pt modelId="{7FEEBCE7-EE13-47FD-8F31-39C395FC5AC7}" type="pres">
      <dgm:prSet presAssocID="{1CC2D146-0FEF-4109-808B-97928893C3F7}" presName="thickLine" presStyleLbl="alignNode1" presStyleIdx="7" presStyleCnt="8"/>
      <dgm:spPr/>
    </dgm:pt>
    <dgm:pt modelId="{28528796-F312-4017-AB19-892075CE4135}" type="pres">
      <dgm:prSet presAssocID="{1CC2D146-0FEF-4109-808B-97928893C3F7}" presName="horz1" presStyleCnt="0"/>
      <dgm:spPr/>
    </dgm:pt>
    <dgm:pt modelId="{0999D0D0-0944-4D8E-92F9-22A383A73012}" type="pres">
      <dgm:prSet presAssocID="{1CC2D146-0FEF-4109-808B-97928893C3F7}" presName="tx1" presStyleLbl="revTx" presStyleIdx="7" presStyleCnt="8"/>
      <dgm:spPr/>
    </dgm:pt>
    <dgm:pt modelId="{978C37FD-41C4-47CB-A3BC-CE4DFC949925}" type="pres">
      <dgm:prSet presAssocID="{1CC2D146-0FEF-4109-808B-97928893C3F7}" presName="vert1" presStyleCnt="0"/>
      <dgm:spPr/>
    </dgm:pt>
  </dgm:ptLst>
  <dgm:cxnLst>
    <dgm:cxn modelId="{2D90040A-3A8C-4C28-A089-709025262EED}" type="presOf" srcId="{1CC2D146-0FEF-4109-808B-97928893C3F7}" destId="{0999D0D0-0944-4D8E-92F9-22A383A73012}" srcOrd="0" destOrd="0" presId="urn:microsoft.com/office/officeart/2008/layout/LinedList"/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A77C3C21-4384-430B-849A-2371DDD95823}" type="presOf" srcId="{A29D307C-66BF-4FE8-821D-050DF52D8B9F}" destId="{D704B163-FD26-417A-AC57-AFB87D7F1D84}" srcOrd="0" destOrd="0" presId="urn:microsoft.com/office/officeart/2008/layout/LinedList"/>
    <dgm:cxn modelId="{46398026-F301-4DC9-A66A-B491FC1F69DD}" srcId="{E12019B1-4752-4D5D-940A-AC33FB4304BE}" destId="{A29D307C-66BF-4FE8-821D-050DF52D8B9F}" srcOrd="6" destOrd="0" parTransId="{9EC0EEC9-A82B-4EFB-B937-DDE506BD06DA}" sibTransId="{8437CD98-147C-4585-B1EC-9262173E77B6}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F4A3B2EC-003D-4F40-96AF-E8F6B74A8A65}" srcId="{E12019B1-4752-4D5D-940A-AC33FB4304BE}" destId="{1CC2D146-0FEF-4109-808B-97928893C3F7}" srcOrd="7" destOrd="0" parTransId="{BFA3F2B6-484E-4FFC-9F8C-2AF1CCBF1804}" sibTransId="{C96266FF-E612-492A-A294-6A6F7B87CDD2}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  <dgm:cxn modelId="{4D6D661D-5188-4221-BF91-32028A395406}" type="presParOf" srcId="{D17B658F-FDD2-4E10-A263-1C5A02BDA4D8}" destId="{98C16F0C-D7C8-4F48-BB9C-3BAF1F50F396}" srcOrd="12" destOrd="0" presId="urn:microsoft.com/office/officeart/2008/layout/LinedList"/>
    <dgm:cxn modelId="{67DD3F94-C5C9-4D0F-83AE-579175F68083}" type="presParOf" srcId="{D17B658F-FDD2-4E10-A263-1C5A02BDA4D8}" destId="{149C9A39-A0BF-4584-BCA0-785659D05322}" srcOrd="13" destOrd="0" presId="urn:microsoft.com/office/officeart/2008/layout/LinedList"/>
    <dgm:cxn modelId="{381A9F63-0268-4573-AAF3-DA6DABA14F10}" type="presParOf" srcId="{149C9A39-A0BF-4584-BCA0-785659D05322}" destId="{D704B163-FD26-417A-AC57-AFB87D7F1D84}" srcOrd="0" destOrd="0" presId="urn:microsoft.com/office/officeart/2008/layout/LinedList"/>
    <dgm:cxn modelId="{DB13B34C-157F-4B4E-A66C-4BEAA123C91A}" type="presParOf" srcId="{149C9A39-A0BF-4584-BCA0-785659D05322}" destId="{3A39BEA9-A153-43F9-84F6-D0DC7E5B1255}" srcOrd="1" destOrd="0" presId="urn:microsoft.com/office/officeart/2008/layout/LinedList"/>
    <dgm:cxn modelId="{0E3B2048-E859-4228-9E59-94C08DECBAA3}" type="presParOf" srcId="{D17B658F-FDD2-4E10-A263-1C5A02BDA4D8}" destId="{7FEEBCE7-EE13-47FD-8F31-39C395FC5AC7}" srcOrd="14" destOrd="0" presId="urn:microsoft.com/office/officeart/2008/layout/LinedList"/>
    <dgm:cxn modelId="{C049D16A-D3DA-4263-872D-FDA49CB13DB7}" type="presParOf" srcId="{D17B658F-FDD2-4E10-A263-1C5A02BDA4D8}" destId="{28528796-F312-4017-AB19-892075CE4135}" srcOrd="15" destOrd="0" presId="urn:microsoft.com/office/officeart/2008/layout/LinedList"/>
    <dgm:cxn modelId="{3C7750CF-0085-42E8-A68F-4B3780EAD9E6}" type="presParOf" srcId="{28528796-F312-4017-AB19-892075CE4135}" destId="{0999D0D0-0944-4D8E-92F9-22A383A73012}" srcOrd="0" destOrd="0" presId="urn:microsoft.com/office/officeart/2008/layout/LinedList"/>
    <dgm:cxn modelId="{A94DE9F8-9827-425A-A9ED-AF6255E29B97}" type="presParOf" srcId="{28528796-F312-4017-AB19-892075CE4135}" destId="{978C37FD-41C4-47CB-A3BC-CE4DFC9499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0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nb</a:t>
          </a:r>
          <a:r>
            <a:rPr lang="en-US" sz="2200" kern="1200" dirty="0"/>
            <a:t> of slices = 50</a:t>
          </a:r>
        </a:p>
      </dsp:txBody>
      <dsp:txXfrm>
        <a:off x="0" y="0"/>
        <a:ext cx="8404900" cy="473228"/>
      </dsp:txXfrm>
    </dsp:sp>
    <dsp:sp modelId="{08AD0823-8667-414B-9758-9FC884F2A2F7}">
      <dsp:nvSpPr>
        <dsp:cNvPr id="0" name=""/>
        <dsp:cNvSpPr/>
      </dsp:nvSpPr>
      <dsp:spPr>
        <a:xfrm>
          <a:off x="0" y="47322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473228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Slice thickness = 3mm</a:t>
          </a:r>
        </a:p>
      </dsp:txBody>
      <dsp:txXfrm>
        <a:off x="0" y="473228"/>
        <a:ext cx="8404900" cy="473228"/>
      </dsp:txXfrm>
    </dsp:sp>
    <dsp:sp modelId="{16800FF7-E4E5-48F3-9BD9-B265913E2C6F}">
      <dsp:nvSpPr>
        <dsp:cNvPr id="0" name=""/>
        <dsp:cNvSpPr/>
      </dsp:nvSpPr>
      <dsp:spPr>
        <a:xfrm>
          <a:off x="0" y="94645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946456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 = 30ms</a:t>
          </a:r>
        </a:p>
      </dsp:txBody>
      <dsp:txXfrm>
        <a:off x="0" y="946456"/>
        <a:ext cx="8404900" cy="473228"/>
      </dsp:txXfrm>
    </dsp:sp>
    <dsp:sp modelId="{AEDD8CAB-1313-4C2C-A610-5C8FD17D50AA}">
      <dsp:nvSpPr>
        <dsp:cNvPr id="0" name=""/>
        <dsp:cNvSpPr/>
      </dsp:nvSpPr>
      <dsp:spPr>
        <a:xfrm>
          <a:off x="0" y="1419684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419684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 = 2,8s</a:t>
          </a:r>
        </a:p>
      </dsp:txBody>
      <dsp:txXfrm>
        <a:off x="0" y="1419684"/>
        <a:ext cx="8404900" cy="473228"/>
      </dsp:txXfrm>
    </dsp:sp>
    <dsp:sp modelId="{C7D066F5-5E0F-4781-ADA2-13DE3427D30F}">
      <dsp:nvSpPr>
        <dsp:cNvPr id="0" name=""/>
        <dsp:cNvSpPr/>
      </dsp:nvSpPr>
      <dsp:spPr>
        <a:xfrm>
          <a:off x="0" y="1892912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1892912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voxel size = 3x3x3mm</a:t>
          </a:r>
        </a:p>
      </dsp:txBody>
      <dsp:txXfrm>
        <a:off x="0" y="1892912"/>
        <a:ext cx="8404900" cy="473228"/>
      </dsp:txXfrm>
    </dsp:sp>
    <dsp:sp modelId="{48C0678D-EDD3-49E2-BC62-9872594A2520}">
      <dsp:nvSpPr>
        <dsp:cNvPr id="0" name=""/>
        <dsp:cNvSpPr/>
      </dsp:nvSpPr>
      <dsp:spPr>
        <a:xfrm>
          <a:off x="0" y="236614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366140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iPAT</a:t>
          </a:r>
          <a:r>
            <a:rPr lang="de-DE" sz="2200" kern="1200" dirty="0"/>
            <a:t> </a:t>
          </a:r>
          <a:r>
            <a:rPr lang="de-DE" sz="2200" kern="1200" dirty="0" err="1"/>
            <a:t>grappa</a:t>
          </a:r>
          <a:r>
            <a:rPr lang="de-DE" sz="2200" kern="1200" dirty="0"/>
            <a:t> 2 </a:t>
          </a:r>
          <a:r>
            <a:rPr lang="de-DE" sz="2200" kern="1200" dirty="0" err="1"/>
            <a:t>factor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0" y="2366140"/>
        <a:ext cx="8404900" cy="473228"/>
      </dsp:txXfrm>
    </dsp:sp>
    <dsp:sp modelId="{98C16F0C-D7C8-4F48-BB9C-3BAF1F50F396}">
      <dsp:nvSpPr>
        <dsp:cNvPr id="0" name=""/>
        <dsp:cNvSpPr/>
      </dsp:nvSpPr>
      <dsp:spPr>
        <a:xfrm>
          <a:off x="0" y="283936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B163-FD26-417A-AC57-AFB87D7F1D84}">
      <dsp:nvSpPr>
        <dsp:cNvPr id="0" name=""/>
        <dsp:cNvSpPr/>
      </dsp:nvSpPr>
      <dsp:spPr>
        <a:xfrm>
          <a:off x="0" y="2839368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30° tilt</a:t>
          </a:r>
        </a:p>
      </dsp:txBody>
      <dsp:txXfrm>
        <a:off x="0" y="2839368"/>
        <a:ext cx="8404900" cy="473228"/>
      </dsp:txXfrm>
    </dsp:sp>
    <dsp:sp modelId="{7FEEBCE7-EE13-47FD-8F31-39C395FC5AC7}">
      <dsp:nvSpPr>
        <dsp:cNvPr id="0" name=""/>
        <dsp:cNvSpPr/>
      </dsp:nvSpPr>
      <dsp:spPr>
        <a:xfrm>
          <a:off x="0" y="331259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9D0D0-0944-4D8E-92F9-22A383A73012}">
      <dsp:nvSpPr>
        <dsp:cNvPr id="0" name=""/>
        <dsp:cNvSpPr/>
      </dsp:nvSpPr>
      <dsp:spPr>
        <a:xfrm>
          <a:off x="0" y="3312596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interleaved</a:t>
          </a:r>
        </a:p>
      </dsp:txBody>
      <dsp:txXfrm>
        <a:off x="0" y="3312596"/>
        <a:ext cx="8404900" cy="473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13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7490869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Univariate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Create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 err="1">
                <a:solidFill>
                  <a:srgbClr val="CC6CA0">
                    <a:lumMod val="75000"/>
                  </a:srgbClr>
                </a:solidFill>
              </a:rPr>
              <a:t>Objects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ANOVA 2 x2</a:t>
            </a:r>
          </a:p>
          <a:p>
            <a:r>
              <a:rPr lang="fr-FR" dirty="0" err="1">
                <a:solidFill>
                  <a:srgbClr val="000000"/>
                </a:solidFill>
              </a:rPr>
              <a:t>Multivariate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SVM </a:t>
            </a:r>
            <a:r>
              <a:rPr lang="fr-FR" dirty="0" err="1">
                <a:solidFill>
                  <a:srgbClr val="000000"/>
                </a:solidFill>
              </a:rPr>
              <a:t>trained</a:t>
            </a:r>
            <a:r>
              <a:rPr lang="fr-FR" dirty="0">
                <a:solidFill>
                  <a:srgbClr val="000000"/>
                </a:solidFill>
              </a:rPr>
              <a:t> to </a:t>
            </a:r>
            <a:r>
              <a:rPr lang="fr-FR" dirty="0" err="1">
                <a:solidFill>
                  <a:srgbClr val="000000"/>
                </a:solidFill>
              </a:rPr>
              <a:t>classify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specific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 err="1">
                <a:solidFill>
                  <a:srgbClr val="CC6CA0">
                    <a:lumMod val="75000"/>
                  </a:srgbClr>
                </a:solidFill>
              </a:rPr>
              <a:t>Objects</a:t>
            </a:r>
            <a:r>
              <a:rPr lang="fr-FR" dirty="0">
                <a:solidFill>
                  <a:srgbClr val="000000"/>
                </a:solidFill>
              </a:rPr>
              <a:t> patterns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Test to </a:t>
            </a:r>
            <a:r>
              <a:rPr lang="fr-FR" dirty="0" err="1">
                <a:solidFill>
                  <a:srgbClr val="000000"/>
                </a:solidFill>
              </a:rPr>
              <a:t>see</a:t>
            </a:r>
            <a:r>
              <a:rPr lang="fr-FR" dirty="0">
                <a:solidFill>
                  <a:srgbClr val="000000"/>
                </a:solidFill>
              </a:rPr>
              <a:t> if able to </a:t>
            </a:r>
            <a:r>
              <a:rPr lang="fr-FR" dirty="0" err="1">
                <a:solidFill>
                  <a:srgbClr val="000000"/>
                </a:solidFill>
              </a:rPr>
              <a:t>decode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associated</a:t>
            </a:r>
            <a:r>
              <a:rPr lang="fr-FR" dirty="0">
                <a:solidFill>
                  <a:srgbClr val="000000"/>
                </a:solidFill>
              </a:rPr>
              <a:t> stimulus</a:t>
            </a:r>
          </a:p>
          <a:p>
            <a:pPr lvl="1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Hippocampus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activity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connectivity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09" y="2032709"/>
            <a:ext cx="9916623" cy="3848662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Activity in </a:t>
            </a:r>
            <a:r>
              <a:rPr lang="fr-FR" dirty="0" err="1">
                <a:solidFill>
                  <a:srgbClr val="000000"/>
                </a:solidFill>
              </a:rPr>
              <a:t>hippocampal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sz="2400" dirty="0">
                <a:solidFill>
                  <a:srgbClr val="000000"/>
                </a:solidFill>
              </a:rPr>
              <a:t>ANOVA 2 x 2</a:t>
            </a:r>
          </a:p>
          <a:p>
            <a:pPr marL="457200" lvl="1" indent="0">
              <a:buNone/>
            </a:pPr>
            <a:endParaRPr lang="fr-FR" sz="2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PPI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See if hippocampal-OFC and hippocampus-striatum connectivity mediated by semantic link, or inference performance</a:t>
            </a:r>
          </a:p>
          <a:p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2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349" y="2009560"/>
            <a:ext cx="9609037" cy="3848662"/>
          </a:xfrm>
        </p:spPr>
        <p:txBody>
          <a:bodyPr>
            <a:noAutofit/>
          </a:bodyPr>
          <a:lstStyle/>
          <a:p>
            <a:r>
              <a:rPr lang="en-US" sz="2800" dirty="0"/>
              <a:t>For semantically linked pairs</a:t>
            </a:r>
          </a:p>
          <a:p>
            <a:pPr lvl="1"/>
            <a:r>
              <a:rPr lang="en-US" sz="2400" dirty="0"/>
              <a:t>More reactivation and in earlier runs for semantically linked pairs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Less hippocampus activity and connectivity </a:t>
            </a:r>
          </a:p>
          <a:p>
            <a:r>
              <a:rPr lang="en-US" sz="2800" dirty="0"/>
              <a:t>Interaction with reward</a:t>
            </a:r>
          </a:p>
          <a:p>
            <a:pPr lvl="1"/>
            <a:r>
              <a:rPr lang="en-US" sz="2400" dirty="0"/>
              <a:t>Reward affects inference only for NOT semantically linked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Hypothesis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/>
              <a:t>Associative </a:t>
            </a:r>
            <a:r>
              <a:rPr lang="fr-FR" b="1" dirty="0" err="1"/>
              <a:t>inference</a:t>
            </a:r>
            <a:endParaRPr lang="fr-FR" b="1" dirty="0"/>
          </a:p>
          <a:p>
            <a:r>
              <a:rPr lang="fr-FR" b="1" dirty="0" err="1"/>
              <a:t>Semantic</a:t>
            </a:r>
            <a:r>
              <a:rPr lang="fr-FR" b="1" dirty="0"/>
              <a:t> </a:t>
            </a:r>
            <a:r>
              <a:rPr lang="fr-FR" b="1" dirty="0" err="1"/>
              <a:t>link</a:t>
            </a:r>
            <a:r>
              <a:rPr lang="fr-FR" b="1" dirty="0"/>
              <a:t> &amp; </a:t>
            </a:r>
            <a:r>
              <a:rPr lang="fr-FR" b="1" dirty="0" err="1"/>
              <a:t>Reward</a:t>
            </a:r>
            <a:endParaRPr lang="fr-FR" b="1" dirty="0"/>
          </a:p>
          <a:p>
            <a:r>
              <a:rPr lang="fr-FR" b="1" dirty="0" err="1"/>
              <a:t>Reactivation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  <a:p>
            <a:r>
              <a:rPr lang="fr-FR" b="1" dirty="0" err="1"/>
              <a:t>Hippocampal</a:t>
            </a:r>
            <a:r>
              <a:rPr lang="fr-FR" b="1" dirty="0"/>
              <a:t> </a:t>
            </a:r>
            <a:r>
              <a:rPr lang="fr-FR" b="1" dirty="0" err="1"/>
              <a:t>role</a:t>
            </a:r>
            <a:endParaRPr lang="fr-FR" b="1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 Conclusion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6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5432496" cy="43998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Associative </a:t>
            </a:r>
            <a:r>
              <a:rPr lang="fr-FR" dirty="0" err="1"/>
              <a:t>inference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connectivity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Reward</a:t>
            </a:r>
            <a:r>
              <a:rPr lang="fr-FR" b="1" dirty="0"/>
              <a:t> – dopamine hippo</a:t>
            </a:r>
          </a:p>
          <a:p>
            <a:pPr marL="0" indent="0"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And intact in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endParaRPr lang="fr-FR" b="1" dirty="0"/>
          </a:p>
          <a:p>
            <a:pPr marL="742950" lvl="1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2C6C67A-A5D8-451B-B176-C8ED74E97B17}"/>
              </a:ext>
            </a:extLst>
          </p:cNvPr>
          <p:cNvSpPr/>
          <p:nvPr/>
        </p:nvSpPr>
        <p:spPr>
          <a:xfrm>
            <a:off x="8134334" y="239008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A22244B-0D51-4D20-A242-4359C1B3BB48}"/>
              </a:ext>
            </a:extLst>
          </p:cNvPr>
          <p:cNvGrpSpPr/>
          <p:nvPr/>
        </p:nvGrpSpPr>
        <p:grpSpPr>
          <a:xfrm>
            <a:off x="6597368" y="2715906"/>
            <a:ext cx="1536966" cy="2006172"/>
            <a:chOff x="6597368" y="2715906"/>
            <a:chExt cx="1536966" cy="2006172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6C1322-ECCF-4726-ABDB-0A078547FB23}"/>
              </a:ext>
            </a:extLst>
          </p:cNvPr>
          <p:cNvGrpSpPr/>
          <p:nvPr/>
        </p:nvGrpSpPr>
        <p:grpSpPr>
          <a:xfrm>
            <a:off x="9048734" y="2847286"/>
            <a:ext cx="1665890" cy="1874792"/>
            <a:chOff x="9048734" y="2847286"/>
            <a:chExt cx="1665890" cy="18747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6DCA94-B767-4EC3-9F3F-7D90DB6FD56E}"/>
                </a:ext>
              </a:extLst>
            </p:cNvPr>
            <p:cNvGrpSpPr/>
            <p:nvPr/>
          </p:nvGrpSpPr>
          <p:grpSpPr>
            <a:xfrm>
              <a:off x="9048734" y="2847286"/>
              <a:ext cx="1665890" cy="960392"/>
              <a:chOff x="9048734" y="2847286"/>
              <a:chExt cx="1665890" cy="960392"/>
            </a:xfrm>
          </p:grpSpPr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7421BFCB-8345-459E-B2C7-4B5BE4019492}"/>
                  </a:ext>
                </a:extLst>
              </p:cNvPr>
              <p:cNvCxnSpPr>
                <a:stCxn id="12" idx="6"/>
                <a:endCxn id="14" idx="0"/>
              </p:cNvCxnSpPr>
              <p:nvPr/>
            </p:nvCxnSpPr>
            <p:spPr>
              <a:xfrm>
                <a:off x="9048734" y="2847286"/>
                <a:ext cx="958568" cy="960392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5BC7021-BFDC-4BFF-929E-6166FFB24CE2}"/>
                  </a:ext>
                </a:extLst>
              </p:cNvPr>
              <p:cNvSpPr txBox="1"/>
              <p:nvPr/>
            </p:nvSpPr>
            <p:spPr>
              <a:xfrm>
                <a:off x="9211643" y="2847286"/>
                <a:ext cx="1502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solidFill>
                      <a:schemeClr val="bg1"/>
                    </a:solidFill>
                  </a:rPr>
                  <a:t>associated</a:t>
                </a:r>
                <a:r>
                  <a:rPr lang="fr-FR" dirty="0">
                    <a:solidFill>
                      <a:schemeClr val="bg1"/>
                    </a:solidFill>
                  </a:rPr>
                  <a:t> value computation</a:t>
                </a:r>
              </a:p>
            </p:txBody>
          </p:sp>
        </p:grp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52E8FE4-0C19-4683-8713-6B15569A871D}"/>
              </a:ext>
            </a:extLst>
          </p:cNvPr>
          <p:cNvGrpSpPr/>
          <p:nvPr/>
        </p:nvGrpSpPr>
        <p:grpSpPr>
          <a:xfrm>
            <a:off x="8131207" y="4588167"/>
            <a:ext cx="2583417" cy="1527836"/>
            <a:chOff x="8131207" y="4588167"/>
            <a:chExt cx="2583417" cy="1527836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and reward affect associative inference?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53396"/>
            <a:ext cx="11626851" cy="8279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3332824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80422" y="1569902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81166B-2FA0-459F-B779-9800904B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38" y="3861234"/>
            <a:ext cx="8134350" cy="1571625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7940" y="1491492"/>
            <a:ext cx="2467614" cy="53228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  <a:endParaRPr lang="fr-FR" sz="4400" b="1" dirty="0"/>
          </a:p>
          <a:p>
            <a:pPr marL="0" indent="0" algn="r">
              <a:buNone/>
            </a:pPr>
            <a:endParaRPr lang="fr-FR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9CEA0-A055-4892-BAEB-6CE3EB117190}"/>
              </a:ext>
            </a:extLst>
          </p:cNvPr>
          <p:cNvSpPr txBox="1"/>
          <p:nvPr/>
        </p:nvSpPr>
        <p:spPr>
          <a:xfrm>
            <a:off x="1331581" y="4154603"/>
            <a:ext cx="244397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Functional</a:t>
            </a:r>
            <a:r>
              <a:rPr lang="fr-FR" sz="2000" b="1" dirty="0"/>
              <a:t> </a:t>
            </a:r>
            <a:r>
              <a:rPr lang="fr-FR" sz="2000" b="1" dirty="0" err="1"/>
              <a:t>localizer</a:t>
            </a:r>
            <a:r>
              <a:rPr lang="fr-FR" sz="2000" b="1" dirty="0"/>
              <a:t> /</a:t>
            </a:r>
            <a:r>
              <a:rPr lang="fr-FR" sz="2000" b="1" dirty="0" err="1"/>
              <a:t>Distractor</a:t>
            </a:r>
            <a:r>
              <a:rPr lang="fr-FR" sz="2000" b="1" dirty="0"/>
              <a:t> </a:t>
            </a:r>
            <a:r>
              <a:rPr lang="fr-FR" sz="1600" dirty="0"/>
              <a:t>(</a:t>
            </a:r>
            <a:r>
              <a:rPr lang="fr-FR" sz="1600" dirty="0" err="1"/>
              <a:t>avoid</a:t>
            </a:r>
            <a:r>
              <a:rPr lang="fr-FR" sz="1600" dirty="0"/>
              <a:t> </a:t>
            </a:r>
            <a:r>
              <a:rPr lang="fr-FR" sz="1600" dirty="0" err="1"/>
              <a:t>recency</a:t>
            </a:r>
            <a:r>
              <a:rPr lang="fr-FR" sz="1600" dirty="0"/>
              <a:t> </a:t>
            </a:r>
            <a:r>
              <a:rPr lang="fr-FR" sz="1600" dirty="0" err="1"/>
              <a:t>effects</a:t>
            </a:r>
            <a:r>
              <a:rPr lang="fr-FR" sz="1600" dirty="0"/>
              <a:t>)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7E6BB29-07F8-4549-90E9-80001200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26" y="1116706"/>
            <a:ext cx="7081642" cy="1437922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F931B7F6-F548-4BA1-983B-D46857FC7FD1}"/>
              </a:ext>
            </a:extLst>
          </p:cNvPr>
          <p:cNvGrpSpPr/>
          <p:nvPr/>
        </p:nvGrpSpPr>
        <p:grpSpPr>
          <a:xfrm>
            <a:off x="3630452" y="5194953"/>
            <a:ext cx="6092282" cy="1484709"/>
            <a:chOff x="4614150" y="5287204"/>
            <a:chExt cx="6385447" cy="1556154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0664182-B918-46BE-954A-E7BFE04D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150" y="5288098"/>
              <a:ext cx="3677542" cy="1555260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47FC740-25B2-4B7D-B05B-5EB949C58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263" r="24641"/>
            <a:stretch/>
          </p:blipFill>
          <p:spPr>
            <a:xfrm>
              <a:off x="7757152" y="5287204"/>
              <a:ext cx="1576591" cy="146266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FF600E8F-0584-457F-8CF9-909407B7A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10"/>
            <a:stretch/>
          </p:blipFill>
          <p:spPr>
            <a:xfrm>
              <a:off x="9343205" y="5333081"/>
              <a:ext cx="1656392" cy="1437922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1B97ED85-FD33-41CE-AED9-649F6BDF7DD2}"/>
              </a:ext>
            </a:extLst>
          </p:cNvPr>
          <p:cNvGrpSpPr/>
          <p:nvPr/>
        </p:nvGrpSpPr>
        <p:grpSpPr>
          <a:xfrm>
            <a:off x="3688326" y="2473264"/>
            <a:ext cx="7829974" cy="1470366"/>
            <a:chOff x="4155371" y="2005376"/>
            <a:chExt cx="7829974" cy="1470366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45DE72C6-6FBB-422D-A64E-D9B76F29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5371" y="2005376"/>
              <a:ext cx="6282267" cy="1462665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A531F752-0038-4DEA-B5F1-CE6992535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10"/>
            <a:stretch/>
          </p:blipFill>
          <p:spPr>
            <a:xfrm>
              <a:off x="10401838" y="2101092"/>
              <a:ext cx="1583507" cy="1374650"/>
            </a:xfrm>
            <a:prstGeom prst="rect">
              <a:avLst/>
            </a:prstGeom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0790B340-BBEC-4EC2-AF4A-EEF3FF679A65}"/>
              </a:ext>
            </a:extLst>
          </p:cNvPr>
          <p:cNvSpPr txBox="1"/>
          <p:nvPr/>
        </p:nvSpPr>
        <p:spPr>
          <a:xfrm>
            <a:off x="1812953" y="2949974"/>
            <a:ext cx="1875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Conditioning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28ED8F6-C174-4A89-B440-B49EF991B9D0}"/>
              </a:ext>
            </a:extLst>
          </p:cNvPr>
          <p:cNvSpPr txBox="1"/>
          <p:nvPr/>
        </p:nvSpPr>
        <p:spPr>
          <a:xfrm>
            <a:off x="1965960" y="5687243"/>
            <a:ext cx="164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Inference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3" grpId="0"/>
      <p:bldP spid="52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380310"/>
            <a:ext cx="4946643" cy="4500900"/>
          </a:xfrm>
        </p:spPr>
        <p:txBody>
          <a:bodyPr>
            <a:normAutofit/>
          </a:bodyPr>
          <a:lstStyle/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6 runs x 1 rep</a:t>
            </a: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4 runs x 3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reps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dirty="0" err="1"/>
              <a:t>Localizer</a:t>
            </a:r>
            <a:r>
              <a:rPr lang="fr-FR" dirty="0"/>
              <a:t> </a:t>
            </a:r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Inference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images,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2 runs x 2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reps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374" y="2380309"/>
            <a:ext cx="5137197" cy="4500900"/>
          </a:xfrm>
        </p:spPr>
        <p:txBody>
          <a:bodyPr>
            <a:normAutofit/>
          </a:bodyPr>
          <a:lstStyle/>
          <a:p>
            <a:r>
              <a:rPr lang="fr-FR" dirty="0"/>
              <a:t>~ 14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20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stim</a:t>
            </a:r>
          </a:p>
          <a:p>
            <a:r>
              <a:rPr lang="fr-FR" dirty="0"/>
              <a:t>~ 14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868743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8743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924672"/>
              </p:ext>
            </p:extLst>
          </p:nvPr>
        </p:nvGraphicFramePr>
        <p:xfrm>
          <a:off x="1230167" y="2259375"/>
          <a:ext cx="8404900" cy="378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3.1 Functional Sequence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78A35D9-4A7B-41F9-8991-2E06129078FF}"/>
              </a:ext>
            </a:extLst>
          </p:cNvPr>
          <p:cNvGrpSpPr/>
          <p:nvPr/>
        </p:nvGrpSpPr>
        <p:grpSpPr>
          <a:xfrm>
            <a:off x="4723995" y="2217609"/>
            <a:ext cx="6951791" cy="1701517"/>
            <a:chOff x="4723995" y="2958388"/>
            <a:chExt cx="6951791" cy="1701517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80988CA-DC2A-4D39-A293-932CF6033A84}"/>
                </a:ext>
              </a:extLst>
            </p:cNvPr>
            <p:cNvSpPr/>
            <p:nvPr/>
          </p:nvSpPr>
          <p:spPr>
            <a:xfrm>
              <a:off x="4723995" y="2958388"/>
              <a:ext cx="6728905" cy="17015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5868006-C26C-4DC1-B43A-6AF286EE3CD5}"/>
                </a:ext>
              </a:extLst>
            </p:cNvPr>
            <p:cNvGrpSpPr/>
            <p:nvPr/>
          </p:nvGrpSpPr>
          <p:grpSpPr>
            <a:xfrm>
              <a:off x="5987789" y="3121923"/>
              <a:ext cx="3028007" cy="1385251"/>
              <a:chOff x="1032173" y="290435"/>
              <a:chExt cx="3028007" cy="13852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21D573-661E-4EC0-83DD-D62B573CC3DD}"/>
                  </a:ext>
                </a:extLst>
              </p:cNvPr>
              <p:cNvSpPr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3FF3AEA-D375-4F03-8D24-CE78E8648DBB}"/>
                  </a:ext>
                </a:extLst>
              </p:cNvPr>
              <p:cNvSpPr txBox="1"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11112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500" kern="1200" dirty="0"/>
                  <a:t>Regressors 2 *2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F958EF8-7756-4746-8DBB-DCF83132FB9C}"/>
                </a:ext>
              </a:extLst>
            </p:cNvPr>
            <p:cNvGrpSpPr/>
            <p:nvPr/>
          </p:nvGrpSpPr>
          <p:grpSpPr>
            <a:xfrm>
              <a:off x="9125949" y="3116521"/>
              <a:ext cx="2549837" cy="1385251"/>
              <a:chOff x="4170333" y="285033"/>
              <a:chExt cx="2549837" cy="138525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D563AD-B1F2-4B47-9BC8-6523E6BD7FEE}"/>
                  </a:ext>
                </a:extLst>
              </p:cNvPr>
              <p:cNvSpPr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B865841-0E19-416E-A6E9-1C79709E4D01}"/>
                  </a:ext>
                </a:extLst>
              </p:cNvPr>
              <p:cNvSpPr txBox="1"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Semantic/Not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Reward/neutral</a:t>
                </a:r>
              </a:p>
            </p:txBody>
          </p:sp>
        </p:grpSp>
        <p:sp>
          <p:nvSpPr>
            <p:cNvPr id="17" name="Rectangle 16" descr="Braille">
              <a:extLst>
                <a:ext uri="{FF2B5EF4-FFF2-40B4-BE49-F238E27FC236}">
                  <a16:creationId xmlns:a16="http://schemas.microsoft.com/office/drawing/2014/main" id="{5DF648E2-7EFD-4FB3-8948-5F304672D4C2}"/>
                </a:ext>
              </a:extLst>
            </p:cNvPr>
            <p:cNvSpPr/>
            <p:nvPr/>
          </p:nvSpPr>
          <p:spPr>
            <a:xfrm>
              <a:off x="5210468" y="3506445"/>
              <a:ext cx="761888" cy="76188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D87EE2-6CE9-410A-BE65-A42093732BD0}"/>
              </a:ext>
            </a:extLst>
          </p:cNvPr>
          <p:cNvGrpSpPr/>
          <p:nvPr/>
        </p:nvGrpSpPr>
        <p:grpSpPr>
          <a:xfrm>
            <a:off x="4699000" y="4088904"/>
            <a:ext cx="6951791" cy="1701517"/>
            <a:chOff x="4723995" y="2958388"/>
            <a:chExt cx="6951791" cy="1701517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A75989E-7420-4509-940D-38F5BFFD14D9}"/>
                </a:ext>
              </a:extLst>
            </p:cNvPr>
            <p:cNvSpPr/>
            <p:nvPr/>
          </p:nvSpPr>
          <p:spPr>
            <a:xfrm>
              <a:off x="4723995" y="2958388"/>
              <a:ext cx="6728905" cy="17015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F6FD3DA-0CCA-449A-9414-88B3D5758A9A}"/>
                </a:ext>
              </a:extLst>
            </p:cNvPr>
            <p:cNvGrpSpPr/>
            <p:nvPr/>
          </p:nvGrpSpPr>
          <p:grpSpPr>
            <a:xfrm>
              <a:off x="5987789" y="3121923"/>
              <a:ext cx="3028007" cy="1385251"/>
              <a:chOff x="1032173" y="290435"/>
              <a:chExt cx="3028007" cy="138525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317605-E566-4CFD-B5D1-DB4F0F6A4358}"/>
                  </a:ext>
                </a:extLst>
              </p:cNvPr>
              <p:cNvSpPr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105A264-1177-48D3-B735-DEFF40BA2200}"/>
                  </a:ext>
                </a:extLst>
              </p:cNvPr>
              <p:cNvSpPr txBox="1"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11112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500" kern="1200" dirty="0"/>
                  <a:t>Additional Regressors</a:t>
                </a:r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A1FFC3DA-9C4B-4F83-8AC3-F75E819EA776}"/>
                </a:ext>
              </a:extLst>
            </p:cNvPr>
            <p:cNvGrpSpPr/>
            <p:nvPr/>
          </p:nvGrpSpPr>
          <p:grpSpPr>
            <a:xfrm>
              <a:off x="9125949" y="3116521"/>
              <a:ext cx="2549837" cy="1385251"/>
              <a:chOff x="4170333" y="285033"/>
              <a:chExt cx="2549837" cy="13852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ED0F25-C731-48C1-B826-9BF6960E5C0B}"/>
                  </a:ext>
                </a:extLst>
              </p:cNvPr>
              <p:cNvSpPr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29036A0-4995-4E0F-A7AF-F41D69163470}"/>
                  </a:ext>
                </a:extLst>
              </p:cNvPr>
              <p:cNvSpPr txBox="1"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Head motion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Physio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Runs</a:t>
                </a:r>
              </a:p>
            </p:txBody>
          </p:sp>
        </p:grpSp>
        <p:sp>
          <p:nvSpPr>
            <p:cNvPr id="23" name="Rectangle 22" descr="Braille">
              <a:extLst>
                <a:ext uri="{FF2B5EF4-FFF2-40B4-BE49-F238E27FC236}">
                  <a16:creationId xmlns:a16="http://schemas.microsoft.com/office/drawing/2014/main" id="{6955A0D3-BA6D-4068-ACE3-AEC7A8E9BBA7}"/>
                </a:ext>
              </a:extLst>
            </p:cNvPr>
            <p:cNvSpPr/>
            <p:nvPr/>
          </p:nvSpPr>
          <p:spPr>
            <a:xfrm>
              <a:off x="5210468" y="3506445"/>
              <a:ext cx="761888" cy="76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433</Words>
  <Application>Microsoft Office PowerPoint</Application>
  <PresentationFormat>Grand écran</PresentationFormat>
  <Paragraphs>130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and reward affect associative inference? </vt:lpstr>
      <vt:lpstr>2.1 Design</vt:lpstr>
      <vt:lpstr>Présentation PowerPoint</vt:lpstr>
      <vt:lpstr>Présentation PowerPoint</vt:lpstr>
      <vt:lpstr>Présentation PowerPoint</vt:lpstr>
      <vt:lpstr>Présentation PowerPoint</vt:lpstr>
      <vt:lpstr>3.2 Reactivation</vt:lpstr>
      <vt:lpstr>3.3 Hippocampus activity &amp; connectivity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141</cp:revision>
  <dcterms:created xsi:type="dcterms:W3CDTF">2021-12-07T15:10:25Z</dcterms:created>
  <dcterms:modified xsi:type="dcterms:W3CDTF">2022-02-03T00:20:05Z</dcterms:modified>
</cp:coreProperties>
</file>